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61" r:id="rId6"/>
    <p:sldId id="262" r:id="rId7"/>
    <p:sldId id="267" r:id="rId8"/>
    <p:sldId id="274" r:id="rId9"/>
    <p:sldId id="275" r:id="rId10"/>
    <p:sldId id="263" r:id="rId11"/>
    <p:sldId id="264" r:id="rId12"/>
    <p:sldId id="268" r:id="rId13"/>
    <p:sldId id="265" r:id="rId14"/>
    <p:sldId id="269" r:id="rId15"/>
    <p:sldId id="270" r:id="rId16"/>
    <p:sldId id="271" r:id="rId17"/>
    <p:sldId id="266" r:id="rId18"/>
    <p:sldId id="272" r:id="rId19"/>
    <p:sldId id="277" r:id="rId20"/>
    <p:sldId id="273" r:id="rId21"/>
    <p:sldId id="276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/>
    <p:restoredTop sz="94745"/>
  </p:normalViewPr>
  <p:slideViewPr>
    <p:cSldViewPr snapToGrid="0" snapToObjects="1">
      <p:cViewPr varScale="1">
        <p:scale>
          <a:sx n="102" d="100"/>
          <a:sy n="102" d="100"/>
        </p:scale>
        <p:origin x="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2154E-2937-4D49-888C-F881734C1E4B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3C43C-0525-4644-8DA6-AED291569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20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3C43C-0525-4644-8DA6-AED2915696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084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3C43C-0525-4644-8DA6-AED2915696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81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3C43C-0525-4644-8DA6-AED2915696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3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3C43C-0525-4644-8DA6-AED2915696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61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3C43C-0525-4644-8DA6-AED2915696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82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3C43C-0525-4644-8DA6-AED2915696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75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3C43C-0525-4644-8DA6-AED2915696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05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3C43C-0525-4644-8DA6-AED2915696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61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4DD45-3C04-264A-9A6A-9E2F36648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7554D-11C0-8344-A9DF-21F40F96F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A7277-6B3B-A04B-8A4D-DDD2B0217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0BF5-D35C-5D43-81A8-4AA001B30437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9DDE2-61FB-4543-83CB-2EB1B669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A4FB3-4873-2540-B328-71FF0A5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4801-FD1D-4749-9D2A-942FC1874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6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031A-73B0-6941-BB8E-1F8D2583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7B8CD-E4B3-A442-8E94-1A2AB1662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7588C-2F67-E841-86DC-6E42A386A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0BF5-D35C-5D43-81A8-4AA001B30437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F4460-7C68-7D44-A38A-A1AF99D12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A2282-35E0-FD40-A56A-EE92C96C5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4801-FD1D-4749-9D2A-942FC1874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20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9E19B7-8179-8544-B4F0-68C196C90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8A372-ADE2-E649-BCE5-7BAB2D3E1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F54B1-55C3-7241-A101-35082A7C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0BF5-D35C-5D43-81A8-4AA001B30437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8D4C-2605-6A44-A28E-E9710CE51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BDA30-ED82-C746-A9C5-89D5B9A3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4801-FD1D-4749-9D2A-942FC1874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02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DB93-44FA-7E41-8768-55D6E5B7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69D0F-8CDF-3944-B20D-4A42614FF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5E3F2-56BD-4441-A67B-B0F3F6C34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0BF5-D35C-5D43-81A8-4AA001B30437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D18F0-F8AD-9242-B5BE-F95770D4E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E0885-38BF-B849-92BC-1393A715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4801-FD1D-4749-9D2A-942FC1874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1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80E0-899D-DB43-934C-A6D17922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FB7BF-BE15-3345-B49F-8CF662ED9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2C2A3-81C7-5C4E-BFFD-B4C723B7E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0BF5-D35C-5D43-81A8-4AA001B30437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04C7E-CE2A-E942-BD88-DC2C71CCA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C41C9-B89F-CD44-B7E7-AC8844BD2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4801-FD1D-4749-9D2A-942FC1874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22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EB3E5-1A19-3F49-AA09-809813CD5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74B18-BB88-1045-8BE7-3F52723D25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21E57-545D-F141-AF4A-6000CA112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28C78-CA8D-ED4E-9037-CE50FB56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0BF5-D35C-5D43-81A8-4AA001B30437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56F84-90FC-EE44-85C3-EBC53D542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55AA2-8010-FF49-9E58-1A21AAD2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4801-FD1D-4749-9D2A-942FC1874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9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34643-5790-8D49-9D6C-073C496B8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CFDAB-7A39-BF4F-9BE8-58CF66217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986307-E4B4-0E43-9712-40669FDB5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080D88-922D-0F49-A4D7-883EA2AD7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0233F6-770B-694B-9D53-E7C83BC150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E10BAD-AFC0-1F49-9CFE-86CC40F15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0BF5-D35C-5D43-81A8-4AA001B30437}" type="datetimeFigureOut">
              <a:rPr lang="en-US" smtClean="0"/>
              <a:t>4/9/18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00D37A-5D00-3543-AE6B-CD987117F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E41FFA-CF29-5246-B41F-0BCD6907D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4801-FD1D-4749-9D2A-942FC1874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2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30C9-6613-D84B-B3DB-126DDBC0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2B1ECF-BB9A-1F4C-8448-BC567B8A7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0BF5-D35C-5D43-81A8-4AA001B30437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8177B-6475-EE45-8BDA-801FAFBF4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3FCB7-F5FB-DC45-A563-29E4A956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4801-FD1D-4749-9D2A-942FC1874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06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9F7A44-BA05-4D43-8FF2-27543B40D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0BF5-D35C-5D43-81A8-4AA001B30437}" type="datetimeFigureOut">
              <a:rPr lang="en-US" smtClean="0"/>
              <a:t>4/9/18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48E6B9-78F8-854E-A230-A88A1E69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CEAB8-1E3B-BD40-BFEA-57268848D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4801-FD1D-4749-9D2A-942FC1874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4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E0616-4DE2-8F46-8776-EF850BCA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6F8-3ADB-9843-A4AA-0A486A89C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61D210-0A06-FC4B-BC4B-3752ADEB4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44FFA-0510-204A-A624-D6A5471B8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0BF5-D35C-5D43-81A8-4AA001B30437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BB56EB-381B-D149-BC98-4CDDB0AA1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AF775-54DC-4D4D-9E24-2F6E1450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4801-FD1D-4749-9D2A-942FC1874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09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A7FC-561A-9344-897A-CFB8295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4F3591-2B65-264E-A7FC-7F6C530AF6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EE3A1-D11E-2E45-8E15-83AC37FF9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F5A1D-F190-F242-B1D6-BB8EAB83E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0BF5-D35C-5D43-81A8-4AA001B30437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D071E7-83A9-214E-906F-80B8CDC70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D4D5C-2822-2643-8994-CBA9A4F80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4801-FD1D-4749-9D2A-942FC1874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11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13FFF1-D0E3-994A-97CD-0B6CEE7CC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77A68-02B5-1D4F-AD46-632A4D1CF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37934-2DC7-3246-8825-91DFC3CF3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50BF5-D35C-5D43-81A8-4AA001B30437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C5355-94C7-D342-818B-97A517761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C3D74-0CEA-C148-81D7-7EB2800E4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54801-FD1D-4749-9D2A-942FC1874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98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A6B00-25A7-3642-8FCA-1700574BC5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</a:t>
            </a:r>
            <a:r>
              <a:rPr lang="en-US" altLang="zh-Hans" dirty="0"/>
              <a:t>lustering with Deep Learning: Taxonomy and New Methods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8D273C-7F8E-4342-9D07-C3427037DD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Technical University of Munich </a:t>
            </a:r>
          </a:p>
          <a:p>
            <a:r>
              <a:rPr lang="en-US" dirty="0"/>
              <a:t>Computer Vision Group</a:t>
            </a:r>
          </a:p>
          <a:p>
            <a:r>
              <a:rPr lang="en-US" dirty="0"/>
              <a:t>(ICLR 2018 under review)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48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FB7D-EA4A-2045-99A8-E537683C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Non-clustering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1464D-B93A-E340-8A40-764FF6CC5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2972"/>
          </a:xfrm>
        </p:spPr>
        <p:txBody>
          <a:bodyPr>
            <a:normAutofit/>
          </a:bodyPr>
          <a:lstStyle/>
          <a:p>
            <a:r>
              <a:rPr lang="en-US" dirty="0"/>
              <a:t>Typical: </a:t>
            </a:r>
            <a:r>
              <a:rPr lang="en-US" b="1" dirty="0"/>
              <a:t>Auto-encoder reconstruction loss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Experimental Result: 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no</a:t>
            </a:r>
            <a:r>
              <a:rPr lang="en-US" sz="2800" b="1" dirty="0"/>
              <a:t> non-clustering loss can have a danger of </a:t>
            </a:r>
            <a:r>
              <a:rPr lang="en-US" sz="2800" b="1" dirty="0">
                <a:solidFill>
                  <a:srgbClr val="FF0000"/>
                </a:solidFill>
              </a:rPr>
              <a:t>worse</a:t>
            </a:r>
            <a:r>
              <a:rPr lang="en-US" sz="2800" b="1" dirty="0"/>
              <a:t> representations/results.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84B7D-9E54-C440-91B1-474B2267C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102" y="2380664"/>
            <a:ext cx="7079845" cy="1122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CBC8B4-D2A4-D642-B3A6-B596D59C3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520" y="3404734"/>
            <a:ext cx="597642" cy="517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17DFD3-7571-DA4B-9303-EEF52D9F8EE0}"/>
              </a:ext>
            </a:extLst>
          </p:cNvPr>
          <p:cNvSpPr txBox="1"/>
          <p:nvPr/>
        </p:nvSpPr>
        <p:spPr>
          <a:xfrm>
            <a:off x="4388162" y="3376183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the input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FA3871-346C-ED43-B328-924282161752}"/>
              </a:ext>
            </a:extLst>
          </p:cNvPr>
          <p:cNvSpPr txBox="1"/>
          <p:nvPr/>
        </p:nvSpPr>
        <p:spPr>
          <a:xfrm>
            <a:off x="4388162" y="3892646"/>
            <a:ext cx="525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the auto-encoder reconstruction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D2F596-1734-7D47-AD0F-96CAD18CA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351" y="3906250"/>
            <a:ext cx="860811" cy="49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51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B08C4-B998-614B-8F50-19A37A99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E9DEC-0CC5-1A45-8110-F113C1EA3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6190"/>
          </a:xfrm>
        </p:spPr>
        <p:txBody>
          <a:bodyPr>
            <a:normAutofit/>
          </a:bodyPr>
          <a:lstStyle/>
          <a:p>
            <a:r>
              <a:rPr lang="en-US" b="1" dirty="0"/>
              <a:t>To generate clustering-friendly representations</a:t>
            </a:r>
          </a:p>
          <a:p>
            <a:endParaRPr lang="en-US" b="1" dirty="0"/>
          </a:p>
          <a:p>
            <a:r>
              <a:rPr lang="en-US" dirty="0"/>
              <a:t>K-means friendly loss: </a:t>
            </a:r>
          </a:p>
          <a:p>
            <a:pPr marL="457200" lvl="1" indent="0">
              <a:buNone/>
            </a:pPr>
            <a:r>
              <a:rPr lang="en-US" dirty="0"/>
              <a:t>	Data points are evenly distributed around the cluster centers </a:t>
            </a:r>
          </a:p>
          <a:p>
            <a:r>
              <a:rPr lang="en-US" dirty="0"/>
              <a:t>Locality-preserving loss:</a:t>
            </a:r>
          </a:p>
          <a:p>
            <a:pPr marL="457200" lvl="1" indent="0">
              <a:buNone/>
            </a:pPr>
            <a:r>
              <a:rPr lang="en-US" dirty="0"/>
              <a:t>	To push nearby data points together</a:t>
            </a:r>
          </a:p>
          <a:p>
            <a:r>
              <a:rPr lang="en-US" dirty="0"/>
              <a:t>Group sparsity loss:</a:t>
            </a:r>
          </a:p>
          <a:p>
            <a:pPr marL="457200" lvl="1" indent="0">
              <a:buNone/>
            </a:pPr>
            <a:r>
              <a:rPr lang="en-US" altLang="zh-Hans" dirty="0"/>
              <a:t>	To generate representations, each of which related to only a few clusters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71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FB64-0CB8-3A43-8FD2-55255839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81D0F-3A5C-994D-A1A9-0E47472A4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Soft (probability) assignment only</a:t>
            </a:r>
          </a:p>
          <a:p>
            <a:endParaRPr lang="en-US" dirty="0"/>
          </a:p>
          <a:p>
            <a:r>
              <a:rPr lang="en-US" dirty="0"/>
              <a:t>Cluster assignment hardening:</a:t>
            </a:r>
          </a:p>
          <a:p>
            <a:pPr marL="457200" lvl="1" indent="0">
              <a:buNone/>
            </a:pPr>
            <a:r>
              <a:rPr lang="en-US" sz="2800" dirty="0"/>
              <a:t>Forces assignments to have stricter probabilities (closer to 0 and 1)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dirty="0"/>
              <a:t>Balanced assignment loss:</a:t>
            </a:r>
          </a:p>
          <a:p>
            <a:pPr marL="457200" lvl="1" indent="0">
              <a:buNone/>
            </a:pPr>
            <a:r>
              <a:rPr lang="en-US" sz="2800" dirty="0"/>
              <a:t>To enforce having balanced cluster assignments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46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45557-F0CB-634C-AA82-B59D8581C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friendly loss</a:t>
            </a:r>
            <a:r>
              <a:rPr lang="zh-Hans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ED048-C98D-BF4C-9753-E794A0DB8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62849" cy="4163990"/>
          </a:xfrm>
        </p:spPr>
        <p:txBody>
          <a:bodyPr/>
          <a:lstStyle/>
          <a:p>
            <a:r>
              <a:rPr lang="en-US" b="1" dirty="0"/>
              <a:t>Data points are evenly distributed around the cluster centers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5CCF0-12E1-2843-8CCA-9311F52AC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837" y="3998435"/>
            <a:ext cx="4861072" cy="516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1C3DCF-1651-5D49-BDD7-D7C960383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836" y="4649918"/>
            <a:ext cx="3484205" cy="434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2B9DD7-55AF-7741-A6BB-C0FC94E0E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836" y="5156283"/>
            <a:ext cx="4256162" cy="455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E595F6-44B4-CB4F-A3D3-FF3328FFE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736" y="5163686"/>
            <a:ext cx="3218774" cy="440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1DF9A5-55E8-924C-9A70-6A45E5ED9E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4836" y="2495220"/>
            <a:ext cx="4670371" cy="123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69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BA640-F364-094C-B246-679DE152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Locality-preserving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0C114-2972-D04F-BA35-7667E57C2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 push nearby data points together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ADC16-ED8C-B749-AE9A-D0FD2F40F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43" y="2474253"/>
            <a:ext cx="5859585" cy="120412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E657EF9-896B-E34B-90EA-2AB14FE737F4}"/>
              </a:ext>
            </a:extLst>
          </p:cNvPr>
          <p:cNvGrpSpPr/>
          <p:nvPr/>
        </p:nvGrpSpPr>
        <p:grpSpPr>
          <a:xfrm>
            <a:off x="1280358" y="3939140"/>
            <a:ext cx="8784513" cy="463821"/>
            <a:chOff x="2956442" y="3678382"/>
            <a:chExt cx="8784513" cy="4638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1B2B647-387E-5F47-B41F-B117D5423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6442" y="3678382"/>
              <a:ext cx="5946845" cy="46382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A3C69F-870B-134F-9EA6-0E84B31DE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03287" y="3716635"/>
              <a:ext cx="2837668" cy="387314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A5886E-52E4-054F-92E5-C082A1AA3E96}"/>
              </a:ext>
            </a:extLst>
          </p:cNvPr>
          <p:cNvGrpSpPr/>
          <p:nvPr/>
        </p:nvGrpSpPr>
        <p:grpSpPr>
          <a:xfrm>
            <a:off x="1280358" y="4569178"/>
            <a:ext cx="10073442" cy="534873"/>
            <a:chOff x="2956442" y="4277140"/>
            <a:chExt cx="14351000" cy="762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D97CA1-FDF8-1141-AD54-B4F776BD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6442" y="4277140"/>
              <a:ext cx="4229100" cy="762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66F4FA0-92A4-CF4E-9105-1A2FD5087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5542" y="4353340"/>
              <a:ext cx="10121900" cy="6858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FB63C3C-56A7-0347-9A8B-B0CD6575F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358" y="5238988"/>
            <a:ext cx="4477891" cy="47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45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63433-5C18-D84C-B703-FB35D1DE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sparsity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D9CD-2E2A-9940-B7B8-BE53A8AB7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altLang="zh-Hans" b="1" dirty="0"/>
              <a:t>To generate representations, each of which related to only a few clusters</a:t>
            </a:r>
          </a:p>
          <a:p>
            <a:endParaRPr lang="en-US" altLang="zh-Hans" b="1" dirty="0"/>
          </a:p>
          <a:p>
            <a:pPr marL="0" indent="0">
              <a:buNone/>
            </a:pPr>
            <a:endParaRPr lang="en-US" altLang="zh-Hans" b="1" dirty="0"/>
          </a:p>
          <a:p>
            <a:r>
              <a:rPr lang="en-US" dirty="0"/>
              <a:t>The hidden units were divided into G groups, where G is the assumed number of clusters.</a:t>
            </a:r>
          </a:p>
          <a:p>
            <a:r>
              <a:rPr lang="en-US" dirty="0"/>
              <a:t>When given a data point      , the obtained representation has the form</a:t>
            </a:r>
            <a:endParaRPr lang="en-US" b="1" dirty="0"/>
          </a:p>
          <a:p>
            <a:r>
              <a:rPr lang="en-US" dirty="0"/>
              <a:t>                    where      is the group size and </a:t>
            </a:r>
            <a:r>
              <a:rPr lang="el-GR" dirty="0"/>
              <a:t>λ </a:t>
            </a:r>
            <a:r>
              <a:rPr lang="en-US" dirty="0"/>
              <a:t>is a constant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16CA7-0E18-954A-9142-8532358AA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408" y="2607918"/>
            <a:ext cx="3796835" cy="1195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0397D9-B5B3-0C4E-9697-ABB4FC69E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161" y="4699851"/>
            <a:ext cx="501750" cy="399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C1560E-81DC-CF44-B28B-A361C42EC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631" y="5099094"/>
            <a:ext cx="1529370" cy="429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17DF5C-0174-CB4D-AD87-2FA025623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812" y="5675336"/>
            <a:ext cx="386742" cy="311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DDCEF2-AEA0-9045-81A8-2596DCEC9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855" y="5574999"/>
            <a:ext cx="1689552" cy="41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1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8389-8A43-CD4D-8186-09E14CA4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assignment hardening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F905A-9310-1C40-A013-74AA0F0CF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Forces assignments to have stricter probabilities (closer to 0 and 1)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E7708-A3B2-F741-A5F2-8D4D1877A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429328"/>
            <a:ext cx="5105400" cy="88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75D3-C2F7-7141-9616-FE30AD417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776" y="3683458"/>
            <a:ext cx="5307598" cy="1427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958CE-7ABA-6E42-8556-6AB006D6E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0" y="3522820"/>
            <a:ext cx="4241800" cy="14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CE0228-B09E-D34C-AF35-18BEEF22F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4670" y="5494921"/>
            <a:ext cx="3987800" cy="43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337407-5D87-674A-9DD9-65C34B2295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4670" y="5161853"/>
            <a:ext cx="4175810" cy="3625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E786C6-9C6D-1748-B3C8-8A14DBB260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9341" y="5943948"/>
            <a:ext cx="1485728" cy="359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F7B882-5F61-FC42-BFCC-EF5D8A27D0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4670" y="5930334"/>
            <a:ext cx="2344671" cy="38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60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E1D5-AF8E-4F42-A24D-889BEC325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Balanced assignment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46C96-02CF-564E-B748-9CC01DD6D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 enforce having balanced cluster assignments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A4814-B193-5341-B1FC-A20D2F707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510" y="2414397"/>
            <a:ext cx="2725318" cy="563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2955C4-97C2-5641-AE55-7FF68C3EB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485" y="3145633"/>
            <a:ext cx="3890753" cy="374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04E90E-0BAC-234E-954E-CFA66FA39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485" y="3519912"/>
            <a:ext cx="3544764" cy="87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F02E8-8C47-C648-99A1-7C67B7D9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combination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C6F71E-832F-EC4F-96F0-CCE3B4918F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Non-clustering Loss vs. Clustering Loss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Fixed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Dynamic:  start with a low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gradually increase it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C6F71E-832F-EC4F-96F0-CCE3B4918F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8BBE03-2AC9-7444-B629-115FD7A1A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119" y="2301104"/>
            <a:ext cx="5199449" cy="562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93F13-9836-FE49-A5EC-B5DF9ECB4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745" y="2863868"/>
            <a:ext cx="4150535" cy="475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563B5F-7113-774D-A7C3-946299AD7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6745" y="3354726"/>
            <a:ext cx="4707753" cy="431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C9963-0274-834B-8261-C34F03E5E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999" y="3784873"/>
            <a:ext cx="3450109" cy="4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41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0E39-9322-FA4B-96F2-C23ED2A48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(DCN: Yang et al., 2016)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93403-A0BB-7B4F-B659-1A5C194D2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generation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12D14-39D5-2A41-B512-1B4D1EEDA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388" y="1394660"/>
            <a:ext cx="4589234" cy="5213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3B1ED8-E080-964C-AD46-CFB92163E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536" y="2449852"/>
            <a:ext cx="4029000" cy="801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348410-9FF9-BC4C-ABF8-2217FF7FE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136" y="3251200"/>
            <a:ext cx="4263043" cy="47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89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D74B-A3B4-2547-93D8-82F3AE218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A56C9-A3C8-4445-8E3D-11F315F8F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3230"/>
            <a:ext cx="10515600" cy="465958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/>
              <a:t>Clustering</a:t>
            </a:r>
            <a:r>
              <a:rPr lang="en-US" dirty="0"/>
              <a:t>: 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a fundamental unsupervised machine learning problem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sz="2800" b="1" dirty="0"/>
              <a:t>Main Goal</a:t>
            </a:r>
            <a:r>
              <a:rPr lang="en-US" sz="2800" dirty="0"/>
              <a:t>: 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to separate data (vectors) into clusters of similar data points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sz="2800" b="1" dirty="0"/>
              <a:t>Applications</a:t>
            </a:r>
            <a:r>
              <a:rPr lang="en-US" sz="2800" dirty="0"/>
              <a:t>: 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automatic data labeling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Data visualization and analysis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4194506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E679D-B4FC-9F41-8011-56304C4E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919D8-0A27-A146-B6C8-D16DCECA9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MNIST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364341-D7DC-1445-A7A3-8C25CF7D6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6172"/>
            <a:ext cx="3460406" cy="3471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502084-873F-9242-B08D-27C772887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870" y="2324894"/>
            <a:ext cx="3433277" cy="3352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F2C86-43CC-DC41-8E15-3C1D4622F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750" y="2324894"/>
            <a:ext cx="3459682" cy="3352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201D7-6E53-D240-AF7F-58D094A52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5874323"/>
            <a:ext cx="9956800" cy="60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21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127A-E5C4-1C4A-8A50-4DA19F2D8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427D-48C2-044F-9033-1E36507DA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COIL20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28278-49A3-6840-8662-208F5B635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7771"/>
            <a:ext cx="3467832" cy="3367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D79E01-B0F6-5747-B88E-25480819D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654" y="2307772"/>
            <a:ext cx="3530612" cy="3367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D3A671-663A-0941-B99A-90B45BC73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173" y="2275568"/>
            <a:ext cx="3399518" cy="3399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883969-C6F4-C34C-BA2B-C9577B224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314" y="5874760"/>
            <a:ext cx="10029371" cy="60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58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23AE7-2C64-FF4E-A4EA-43E641CD0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4834F-0521-2241-B5F1-09FF24E81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31A9DF-1C04-9044-8DF3-334EE75E0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39" y="0"/>
            <a:ext cx="10494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87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7A0BB-D1B6-D44A-B4D1-FAE10FF78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086" y="2789011"/>
            <a:ext cx="4183743" cy="1325563"/>
          </a:xfrm>
        </p:spPr>
        <p:txBody>
          <a:bodyPr/>
          <a:lstStyle/>
          <a:p>
            <a:r>
              <a:rPr lang="en-US" dirty="0"/>
              <a:t>Thanks! Q&amp;A</a:t>
            </a:r>
          </a:p>
        </p:txBody>
      </p:sp>
    </p:spTree>
    <p:extLst>
      <p:ext uri="{BB962C8B-B14F-4D97-AF65-F5344CB8AC3E}">
        <p14:creationId xmlns:p14="http://schemas.microsoft.com/office/powerpoint/2010/main" val="5406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CFA57-5E30-EB4D-80A1-C194BB3AE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Methods (K-means)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6EFA8-F45A-DF43-8B36-822592998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Iteratively</a:t>
            </a:r>
            <a:r>
              <a:rPr lang="en-US" dirty="0"/>
              <a:t>:</a:t>
            </a:r>
          </a:p>
          <a:p>
            <a:pPr lvl="1"/>
            <a:r>
              <a:rPr lang="en-US" sz="2800" b="1" dirty="0"/>
              <a:t>Assignment step</a:t>
            </a:r>
            <a:r>
              <a:rPr lang="en-US" sz="2800" dirty="0"/>
              <a:t>: </a:t>
            </a:r>
          </a:p>
          <a:p>
            <a:pPr lvl="2"/>
            <a:r>
              <a:rPr lang="en-US" sz="2800" dirty="0"/>
              <a:t>Assign each observation to the cluster whose mean has the least distance</a:t>
            </a:r>
          </a:p>
          <a:p>
            <a:pPr lvl="2"/>
            <a:endParaRPr lang="en-US" sz="2800" dirty="0"/>
          </a:p>
          <a:p>
            <a:pPr lvl="1"/>
            <a:r>
              <a:rPr lang="en-US" sz="2800" b="1" dirty="0"/>
              <a:t>Update step</a:t>
            </a:r>
            <a:r>
              <a:rPr lang="en-US" sz="2800" dirty="0"/>
              <a:t>: </a:t>
            </a:r>
          </a:p>
          <a:p>
            <a:pPr lvl="2"/>
            <a:r>
              <a:rPr lang="en-US" sz="2800" dirty="0"/>
              <a:t>Calculate the new means to be the centroids of the observations in the new clusters.</a:t>
            </a:r>
          </a:p>
        </p:txBody>
      </p:sp>
    </p:spTree>
    <p:extLst>
      <p:ext uri="{BB962C8B-B14F-4D97-AF65-F5344CB8AC3E}">
        <p14:creationId xmlns:p14="http://schemas.microsoft.com/office/powerpoint/2010/main" val="2642972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5B7A-EC5A-D144-8BFD-9F8966EA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Methods (Hierarchical clustering)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D5FE1-5740-9143-BB83-10A4D3450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Agglomerative (bottom up)</a:t>
            </a:r>
            <a:r>
              <a:rPr lang="en-US" dirty="0"/>
              <a:t>: </a:t>
            </a:r>
          </a:p>
          <a:p>
            <a:pPr lvl="1"/>
            <a:r>
              <a:rPr lang="en-US" sz="2800" dirty="0"/>
              <a:t>each observation starts in its own cluster, and pairs of clusters are merged as one moves up the hierarchy.</a:t>
            </a:r>
          </a:p>
          <a:p>
            <a:pPr lvl="1"/>
            <a:endParaRPr lang="en-US" sz="2800" dirty="0"/>
          </a:p>
          <a:p>
            <a:r>
              <a:rPr lang="en-US" b="1" dirty="0"/>
              <a:t>Divisive (top down)</a:t>
            </a:r>
            <a:r>
              <a:rPr lang="en-US" dirty="0"/>
              <a:t>: </a:t>
            </a:r>
          </a:p>
          <a:p>
            <a:pPr lvl="1"/>
            <a:r>
              <a:rPr lang="en-US" sz="2800" dirty="0"/>
              <a:t>all observations start in one cluster, and splits are performed recursively as one moves down the hierarchy.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7498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784B-D8D8-4641-A434-D9E537C2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Clustering with Deep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9DEF-23B3-A547-9132-C5F72A8F6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Naive method:</a:t>
            </a:r>
          </a:p>
          <a:p>
            <a:pPr lvl="1"/>
            <a:r>
              <a:rPr lang="en-US" sz="2800" dirty="0"/>
              <a:t>Obtain vector representation (embedding) by deep learning</a:t>
            </a:r>
          </a:p>
          <a:p>
            <a:pPr lvl="1"/>
            <a:r>
              <a:rPr lang="en-US" sz="2800" dirty="0"/>
              <a:t>Apply classical clustering methods</a:t>
            </a:r>
          </a:p>
          <a:p>
            <a:pPr lvl="1"/>
            <a:endParaRPr lang="en-US" sz="2800" dirty="0"/>
          </a:p>
          <a:p>
            <a:r>
              <a:rPr lang="en-US" b="1" dirty="0"/>
              <a:t>Problem:</a:t>
            </a:r>
          </a:p>
          <a:p>
            <a:pPr lvl="1"/>
            <a:r>
              <a:rPr lang="en-US" sz="2800" dirty="0"/>
              <a:t>The embedding vectors are not </a:t>
            </a:r>
            <a:r>
              <a:rPr lang="en-US" sz="2800" b="1" u="sng" dirty="0"/>
              <a:t>friendly</a:t>
            </a:r>
            <a:r>
              <a:rPr lang="en-US" sz="2800" dirty="0"/>
              <a:t> to clustering algorithms (e.g. K-means)</a:t>
            </a:r>
          </a:p>
          <a:p>
            <a:pPr lvl="1"/>
            <a:endParaRPr lang="en-US" sz="2800" dirty="0"/>
          </a:p>
          <a:p>
            <a:r>
              <a:rPr lang="en-US" sz="3200" i="1" dirty="0"/>
              <a:t>Mapping data into clustering-friendly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429092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9B193-501A-3F4F-B128-5C64E805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5A6EF36-0088-034B-B3B4-487C956219CE}"/>
              </a:ext>
            </a:extLst>
          </p:cNvPr>
          <p:cNvGrpSpPr/>
          <p:nvPr/>
        </p:nvGrpSpPr>
        <p:grpSpPr>
          <a:xfrm>
            <a:off x="1222803" y="2039815"/>
            <a:ext cx="9707454" cy="4496910"/>
            <a:chOff x="1367030" y="2028200"/>
            <a:chExt cx="8907075" cy="36718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8198CD-33BE-2046-A7B4-C29F5B80FD80}"/>
                </a:ext>
              </a:extLst>
            </p:cNvPr>
            <p:cNvSpPr/>
            <p:nvPr/>
          </p:nvSpPr>
          <p:spPr>
            <a:xfrm>
              <a:off x="2968283" y="2433711"/>
              <a:ext cx="1786597" cy="112541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Encoder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D29032F-DF0A-7B4E-91BC-6F74A2505F9E}"/>
                </a:ext>
              </a:extLst>
            </p:cNvPr>
            <p:cNvSpPr/>
            <p:nvPr/>
          </p:nvSpPr>
          <p:spPr>
            <a:xfrm>
              <a:off x="5943600" y="2433710"/>
              <a:ext cx="1859280" cy="112541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Decoder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B370DB-61E0-244B-9990-80C2128A38A4}"/>
                </a:ext>
              </a:extLst>
            </p:cNvPr>
            <p:cNvSpPr/>
            <p:nvPr/>
          </p:nvSpPr>
          <p:spPr>
            <a:xfrm>
              <a:off x="5242560" y="2433710"/>
              <a:ext cx="213360" cy="112541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7E1005-CE7D-9447-B533-47F3BC57F930}"/>
                </a:ext>
              </a:extLst>
            </p:cNvPr>
            <p:cNvSpPr/>
            <p:nvPr/>
          </p:nvSpPr>
          <p:spPr>
            <a:xfrm>
              <a:off x="2457157" y="2433710"/>
              <a:ext cx="213360" cy="112541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FDD347-49BE-5C4D-AA46-F1E67056BC06}"/>
                </a:ext>
              </a:extLst>
            </p:cNvPr>
            <p:cNvSpPr/>
            <p:nvPr/>
          </p:nvSpPr>
          <p:spPr>
            <a:xfrm>
              <a:off x="5943600" y="4232030"/>
              <a:ext cx="2346960" cy="146805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End-to-End Clustering</a:t>
              </a:r>
            </a:p>
            <a:p>
              <a:pPr algn="ctr"/>
              <a:r>
                <a:rPr lang="en-US" sz="2200" dirty="0"/>
                <a:t>or </a:t>
              </a:r>
            </a:p>
            <a:p>
              <a:pPr algn="ctr"/>
              <a:r>
                <a:rPr lang="en-US" altLang="zh-Hans" sz="2200" dirty="0"/>
                <a:t>K-means</a:t>
              </a:r>
              <a:r>
                <a:rPr lang="zh-Hans" altLang="en-US" sz="2200" dirty="0"/>
                <a:t> </a:t>
              </a:r>
              <a:r>
                <a:rPr lang="en-US" sz="2200" dirty="0"/>
                <a:t>Clustering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19259A4-CA2B-1843-9AE3-DFF908BF558E}"/>
                </a:ext>
              </a:extLst>
            </p:cNvPr>
            <p:cNvCxnSpPr>
              <a:stCxn id="7" idx="3"/>
              <a:endCxn id="4" idx="1"/>
            </p:cNvCxnSpPr>
            <p:nvPr/>
          </p:nvCxnSpPr>
          <p:spPr>
            <a:xfrm>
              <a:off x="2670517" y="2996418"/>
              <a:ext cx="29776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EA7C936-B91D-1A43-9680-D3FE8F97D350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 flipV="1">
              <a:off x="4754880" y="2996418"/>
              <a:ext cx="48768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625AA61-0C0C-9549-9BA4-1CCD3E10A304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>
              <a:off x="5455920" y="2996418"/>
              <a:ext cx="4876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A9F9B287-31B1-EC47-82EF-5BB1B3E14D6D}"/>
                </a:ext>
              </a:extLst>
            </p:cNvPr>
            <p:cNvCxnSpPr>
              <a:cxnSpLocks/>
              <a:stCxn id="6" idx="2"/>
              <a:endCxn id="8" idx="1"/>
            </p:cNvCxnSpPr>
            <p:nvPr/>
          </p:nvCxnSpPr>
          <p:spPr>
            <a:xfrm rot="16200000" flipH="1">
              <a:off x="4942953" y="3965410"/>
              <a:ext cx="1406932" cy="59436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4C6A473-A16A-5B44-B121-1A6E16E1AA9F}"/>
                </a:ext>
              </a:extLst>
            </p:cNvPr>
            <p:cNvSpPr/>
            <p:nvPr/>
          </p:nvSpPr>
          <p:spPr>
            <a:xfrm>
              <a:off x="8290560" y="2729130"/>
              <a:ext cx="1983545" cy="534573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Non-clustering Loss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F10E450-8A35-7044-AB68-16BF3E52652C}"/>
                </a:ext>
              </a:extLst>
            </p:cNvPr>
            <p:cNvCxnSpPr>
              <a:stCxn id="5" idx="3"/>
              <a:endCxn id="17" idx="1"/>
            </p:cNvCxnSpPr>
            <p:nvPr/>
          </p:nvCxnSpPr>
          <p:spPr>
            <a:xfrm flipV="1">
              <a:off x="7802880" y="2996417"/>
              <a:ext cx="48768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42D94CC6-D733-6543-9B3C-0FA32CF93DED}"/>
                </a:ext>
              </a:extLst>
            </p:cNvPr>
            <p:cNvCxnSpPr>
              <a:stCxn id="7" idx="0"/>
              <a:endCxn id="17" idx="0"/>
            </p:cNvCxnSpPr>
            <p:nvPr/>
          </p:nvCxnSpPr>
          <p:spPr>
            <a:xfrm rot="16200000" flipH="1">
              <a:off x="5775375" y="-777828"/>
              <a:ext cx="295420" cy="6718496"/>
            </a:xfrm>
            <a:prstGeom prst="bentConnector3">
              <a:avLst>
                <a:gd name="adj1" fmla="val -15357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41D8B0F-A418-9747-BBB4-91B6C7EFD9B1}"/>
                </a:ext>
              </a:extLst>
            </p:cNvPr>
            <p:cNvSpPr/>
            <p:nvPr/>
          </p:nvSpPr>
          <p:spPr>
            <a:xfrm>
              <a:off x="8290560" y="3559124"/>
              <a:ext cx="1983545" cy="534573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Clustering </a:t>
              </a:r>
            </a:p>
            <a:p>
              <a:pPr algn="ctr"/>
              <a:r>
                <a:rPr lang="en-US" sz="2200" dirty="0"/>
                <a:t>Loss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FC0E6D10-EBAA-6D4E-B875-ED5A8C39A7FD}"/>
                </a:ext>
              </a:extLst>
            </p:cNvPr>
            <p:cNvCxnSpPr>
              <a:endCxn id="23" idx="2"/>
            </p:cNvCxnSpPr>
            <p:nvPr/>
          </p:nvCxnSpPr>
          <p:spPr>
            <a:xfrm flipV="1">
              <a:off x="8290560" y="4093697"/>
              <a:ext cx="991773" cy="70104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D68CA7-F7E4-114C-B959-27ADA78C4D9E}"/>
                </a:ext>
              </a:extLst>
            </p:cNvPr>
            <p:cNvSpPr txBox="1"/>
            <p:nvPr/>
          </p:nvSpPr>
          <p:spPr>
            <a:xfrm>
              <a:off x="1367030" y="2715061"/>
              <a:ext cx="988696" cy="628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/>
                <a:t>Original</a:t>
              </a:r>
            </a:p>
            <a:p>
              <a:pPr algn="ctr"/>
              <a:r>
                <a:rPr lang="en-US" sz="2200" dirty="0"/>
                <a:t>data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87E8C35-B3BB-B04A-B7E4-27DB373C6C65}"/>
                </a:ext>
              </a:extLst>
            </p:cNvPr>
            <p:cNvSpPr txBox="1"/>
            <p:nvPr/>
          </p:nvSpPr>
          <p:spPr>
            <a:xfrm>
              <a:off x="4462796" y="2028200"/>
              <a:ext cx="1772887" cy="351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/>
                <a:t>Representation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2848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45FB-7716-CB4B-85F4-12942D0C3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Two ways of 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12D0E-1FCC-1240-92D2-1A1417DAF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Jointly update (end-to-end):</a:t>
            </a:r>
          </a:p>
          <a:p>
            <a:pPr lvl="1"/>
            <a:r>
              <a:rPr lang="en-US" sz="2800" dirty="0"/>
              <a:t>Clustering assignments are formulated as </a:t>
            </a:r>
            <a:r>
              <a:rPr lang="en-US" sz="2800" b="1" u="sng" dirty="0"/>
              <a:t>probabilities</a:t>
            </a:r>
            <a:r>
              <a:rPr lang="en-US" sz="2800" dirty="0"/>
              <a:t> </a:t>
            </a:r>
          </a:p>
          <a:p>
            <a:endParaRPr lang="en-US" dirty="0"/>
          </a:p>
          <a:p>
            <a:r>
              <a:rPr lang="en-US" b="1" dirty="0"/>
              <a:t>Alternatingly update (like k-means):</a:t>
            </a:r>
          </a:p>
          <a:p>
            <a:pPr lvl="1"/>
            <a:r>
              <a:rPr lang="en-US" sz="2800" dirty="0"/>
              <a:t>Clustering assignments are discrete</a:t>
            </a:r>
          </a:p>
          <a:p>
            <a:pPr lvl="1"/>
            <a:r>
              <a:rPr lang="en-US" sz="2800" dirty="0"/>
              <a:t>Iteratively:</a:t>
            </a:r>
          </a:p>
          <a:p>
            <a:pPr lvl="2"/>
            <a:r>
              <a:rPr lang="en-US" sz="2800" dirty="0"/>
              <a:t>Strict clustering assignments, update neural network</a:t>
            </a:r>
          </a:p>
          <a:p>
            <a:pPr lvl="2"/>
            <a:r>
              <a:rPr lang="en-US" sz="2800" dirty="0"/>
              <a:t>Update clustering assignments</a:t>
            </a:r>
          </a:p>
        </p:txBody>
      </p:sp>
    </p:spTree>
    <p:extLst>
      <p:ext uri="{BB962C8B-B14F-4D97-AF65-F5344CB8AC3E}">
        <p14:creationId xmlns:p14="http://schemas.microsoft.com/office/powerpoint/2010/main" val="1422899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330F1-9E05-A647-9689-9E39BB1E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Jointly Update (DEPICT: </a:t>
            </a:r>
            <a:r>
              <a:rPr lang="en-US" dirty="0" err="1"/>
              <a:t>Dizaji</a:t>
            </a:r>
            <a:r>
              <a:rPr lang="en-US" dirty="0"/>
              <a:t> et al., 2017)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90B8F-671B-844D-AC2E-DEAE3C0A3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 explicit cluster center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BE25D4-4539-A743-B235-E53E9FDDDFF4}"/>
              </a:ext>
            </a:extLst>
          </p:cNvPr>
          <p:cNvSpPr/>
          <p:nvPr/>
        </p:nvSpPr>
        <p:spPr>
          <a:xfrm>
            <a:off x="2496457" y="2612571"/>
            <a:ext cx="3004457" cy="2467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B6041A-9EAC-0343-B8C0-AD185F156A99}"/>
              </a:ext>
            </a:extLst>
          </p:cNvPr>
          <p:cNvSpPr/>
          <p:nvPr/>
        </p:nvSpPr>
        <p:spPr>
          <a:xfrm>
            <a:off x="3193142" y="3646260"/>
            <a:ext cx="1611085" cy="2725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2ACECB-BD76-5D4A-90E2-7E59F16810BF}"/>
              </a:ext>
            </a:extLst>
          </p:cNvPr>
          <p:cNvSpPr/>
          <p:nvPr/>
        </p:nvSpPr>
        <p:spPr>
          <a:xfrm>
            <a:off x="3193142" y="4639014"/>
            <a:ext cx="1611085" cy="2725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C6F2CA-49D2-A841-AAAF-F2749150FF43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3998685" y="2859314"/>
            <a:ext cx="1" cy="786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85AD4C-7ADC-1B48-90CD-70D624D37627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3998685" y="3918857"/>
            <a:ext cx="0" cy="720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86C70B-3BA2-3A4F-B66F-F1854D32D31E}"/>
              </a:ext>
            </a:extLst>
          </p:cNvPr>
          <p:cNvSpPr txBox="1"/>
          <p:nvPr/>
        </p:nvSpPr>
        <p:spPr>
          <a:xfrm>
            <a:off x="5540775" y="2535887"/>
            <a:ext cx="1778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Representation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52E50-BF2C-6B47-AFB5-B21D56978D90}"/>
              </a:ext>
            </a:extLst>
          </p:cNvPr>
          <p:cNvSpPr txBox="1"/>
          <p:nvPr/>
        </p:nvSpPr>
        <p:spPr>
          <a:xfrm>
            <a:off x="1503925" y="3052732"/>
            <a:ext cx="246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Fully Connected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F58050-8591-084F-9D27-A900D9A40BCD}"/>
              </a:ext>
            </a:extLst>
          </p:cNvPr>
          <p:cNvSpPr txBox="1"/>
          <p:nvPr/>
        </p:nvSpPr>
        <p:spPr>
          <a:xfrm>
            <a:off x="2904795" y="4101810"/>
            <a:ext cx="103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Softmax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2E9304-79DC-3344-B930-E5A9E0EA55CE}"/>
              </a:ext>
            </a:extLst>
          </p:cNvPr>
          <p:cNvSpPr txBox="1"/>
          <p:nvPr/>
        </p:nvSpPr>
        <p:spPr>
          <a:xfrm>
            <a:off x="4946125" y="4590646"/>
            <a:ext cx="148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Probabilities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757C1C6-21E4-FE40-9D6E-507D5E0AB116}"/>
              </a:ext>
            </a:extLst>
          </p:cNvPr>
          <p:cNvSpPr/>
          <p:nvPr/>
        </p:nvSpPr>
        <p:spPr>
          <a:xfrm>
            <a:off x="3606797" y="5578477"/>
            <a:ext cx="783774" cy="458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Loss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CF9164-CC6B-F24B-AD43-F9E71D0AF133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 flipH="1">
            <a:off x="3998684" y="4911611"/>
            <a:ext cx="1" cy="666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EFDB9EC-B408-4B4C-BD29-0EE8E30A1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560" y="3122209"/>
            <a:ext cx="4978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11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1F9B7-4654-FC42-98F4-CBBB89CA0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57114" cy="1325563"/>
          </a:xfrm>
        </p:spPr>
        <p:txBody>
          <a:bodyPr>
            <a:normAutofit/>
          </a:bodyPr>
          <a:lstStyle/>
          <a:p>
            <a:r>
              <a:rPr lang="en-US" dirty="0"/>
              <a:t>Alternatively Update (DCN: Yang et al., 2016)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DE6503-1160-E940-A966-CDBA9C34B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10772"/>
            <a:ext cx="7304314" cy="2945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587DF2-A7A1-164E-9A60-5F4E5E3B8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629" y="2985407"/>
            <a:ext cx="1270000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EEF498-BFF7-A648-8BE4-5BFE39A95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171" y="3403941"/>
            <a:ext cx="1270000" cy="59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496DA-53BB-3F4B-AFF7-B4E4D2773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629" y="3781550"/>
            <a:ext cx="1270000" cy="596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A8FDB6-4F59-7C42-9BDB-110649C16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192737"/>
            <a:ext cx="6594021" cy="828920"/>
          </a:xfrm>
          <a:prstGeom prst="rect">
            <a:avLst/>
          </a:prstGeom>
        </p:spPr>
      </p:pic>
      <p:sp>
        <p:nvSpPr>
          <p:cNvPr id="16" name="Curved Left Arrow 15">
            <a:extLst>
              <a:ext uri="{FF2B5EF4-FFF2-40B4-BE49-F238E27FC236}">
                <a16:creationId xmlns:a16="http://schemas.microsoft.com/office/drawing/2014/main" id="{D681A5A9-F2C0-6F4F-804F-7FA15ABA389E}"/>
              </a:ext>
            </a:extLst>
          </p:cNvPr>
          <p:cNvSpPr/>
          <p:nvPr/>
        </p:nvSpPr>
        <p:spPr>
          <a:xfrm flipH="1">
            <a:off x="1008742" y="3222171"/>
            <a:ext cx="660400" cy="2104572"/>
          </a:xfrm>
          <a:prstGeom prst="curved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B58664-0832-6447-B3E8-EB182C39ECFB}"/>
              </a:ext>
            </a:extLst>
          </p:cNvPr>
          <p:cNvSpPr txBox="1"/>
          <p:nvPr/>
        </p:nvSpPr>
        <p:spPr>
          <a:xfrm>
            <a:off x="3504754" y="4737004"/>
            <a:ext cx="1226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encoder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FF4DD5-574B-0941-80C9-D4B6F9B69389}"/>
              </a:ext>
            </a:extLst>
          </p:cNvPr>
          <p:cNvSpPr txBox="1"/>
          <p:nvPr/>
        </p:nvSpPr>
        <p:spPr>
          <a:xfrm>
            <a:off x="2527775" y="6021657"/>
            <a:ext cx="1226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decoder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D58844-FEA8-4D4E-92B2-3072CAD341B8}"/>
              </a:ext>
            </a:extLst>
          </p:cNvPr>
          <p:cNvSpPr txBox="1"/>
          <p:nvPr/>
        </p:nvSpPr>
        <p:spPr>
          <a:xfrm>
            <a:off x="6955267" y="4756060"/>
            <a:ext cx="2694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cluster assignments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2B6766-4F6E-1E49-A714-B31DCCB0AEEC}"/>
              </a:ext>
            </a:extLst>
          </p:cNvPr>
          <p:cNvSpPr txBox="1"/>
          <p:nvPr/>
        </p:nvSpPr>
        <p:spPr>
          <a:xfrm>
            <a:off x="5583032" y="6021657"/>
            <a:ext cx="1372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centroids</a:t>
            </a:r>
            <a:endParaRPr lang="en-US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3823E5-A106-0A42-A860-6D0B2B17213E}"/>
              </a:ext>
            </a:extLst>
          </p:cNvPr>
          <p:cNvCxnSpPr>
            <a:cxnSpLocks/>
          </p:cNvCxnSpPr>
          <p:nvPr/>
        </p:nvCxnSpPr>
        <p:spPr>
          <a:xfrm flipV="1">
            <a:off x="6810124" y="5144930"/>
            <a:ext cx="290286" cy="30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3BA802-58F1-924B-B1F6-757C9140BA9C}"/>
              </a:ext>
            </a:extLst>
          </p:cNvPr>
          <p:cNvCxnSpPr>
            <a:cxnSpLocks/>
          </p:cNvCxnSpPr>
          <p:nvPr/>
        </p:nvCxnSpPr>
        <p:spPr>
          <a:xfrm flipH="1">
            <a:off x="6166757" y="5720143"/>
            <a:ext cx="271352" cy="349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D6081A-DBC5-FE4C-B831-84BB25148E1E}"/>
              </a:ext>
            </a:extLst>
          </p:cNvPr>
          <p:cNvCxnSpPr/>
          <p:nvPr/>
        </p:nvCxnSpPr>
        <p:spPr>
          <a:xfrm flipV="1">
            <a:off x="3062068" y="5114614"/>
            <a:ext cx="885371" cy="30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85CB158-4C1C-2A4D-AA74-5070B28AFB33}"/>
              </a:ext>
            </a:extLst>
          </p:cNvPr>
          <p:cNvCxnSpPr/>
          <p:nvPr/>
        </p:nvCxnSpPr>
        <p:spPr>
          <a:xfrm>
            <a:off x="2670629" y="5775698"/>
            <a:ext cx="391439" cy="349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A0D0151-44BE-B641-A1F1-A7BC848B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939" y="2908867"/>
            <a:ext cx="5636079" cy="1171133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4534D2B2-5457-4A41-9341-D70C85E3BEF8}"/>
              </a:ext>
            </a:extLst>
          </p:cNvPr>
          <p:cNvSpPr/>
          <p:nvPr/>
        </p:nvSpPr>
        <p:spPr>
          <a:xfrm>
            <a:off x="4252686" y="3494432"/>
            <a:ext cx="1768253" cy="28711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Bent Arrow 39">
            <a:extLst>
              <a:ext uri="{FF2B5EF4-FFF2-40B4-BE49-F238E27FC236}">
                <a16:creationId xmlns:a16="http://schemas.microsoft.com/office/drawing/2014/main" id="{5AD4FF9E-DCEF-9A4F-A9BA-EC5B8431ED1F}"/>
              </a:ext>
            </a:extLst>
          </p:cNvPr>
          <p:cNvSpPr/>
          <p:nvPr/>
        </p:nvSpPr>
        <p:spPr>
          <a:xfrm rot="5400000">
            <a:off x="4577396" y="3267831"/>
            <a:ext cx="1436912" cy="2761437"/>
          </a:xfrm>
          <a:prstGeom prst="bentArrow">
            <a:avLst>
              <a:gd name="adj1" fmla="val 9849"/>
              <a:gd name="adj2" fmla="val 11364"/>
              <a:gd name="adj3" fmla="val 15909"/>
              <a:gd name="adj4" fmla="val 437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804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504</Words>
  <Application>Microsoft Macintosh PowerPoint</Application>
  <PresentationFormat>Widescreen</PresentationFormat>
  <Paragraphs>140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等线</vt:lpstr>
      <vt:lpstr>等线 Light</vt:lpstr>
      <vt:lpstr>Arial</vt:lpstr>
      <vt:lpstr>Calibri</vt:lpstr>
      <vt:lpstr>Calibri Light</vt:lpstr>
      <vt:lpstr>Cambria Math</vt:lpstr>
      <vt:lpstr>Office Theme</vt:lpstr>
      <vt:lpstr>Clustering with Deep Learning: Taxonomy and New Methods</vt:lpstr>
      <vt:lpstr>Introduction</vt:lpstr>
      <vt:lpstr>Traditional Methods (K-means)</vt:lpstr>
      <vt:lpstr>Traditional Methods (Hierarchical clustering)</vt:lpstr>
      <vt:lpstr>Clustering with Deep Learning</vt:lpstr>
      <vt:lpstr>Architecture</vt:lpstr>
      <vt:lpstr>Two ways of clustering</vt:lpstr>
      <vt:lpstr>Jointly Update (DEPICT: Dizaji et al., 2017) </vt:lpstr>
      <vt:lpstr>Alternatively Update (DCN: Yang et al., 2016) </vt:lpstr>
      <vt:lpstr>Non-clustering Loss</vt:lpstr>
      <vt:lpstr>Clustering Loss</vt:lpstr>
      <vt:lpstr>Clustering Loss</vt:lpstr>
      <vt:lpstr>K-means friendly loss </vt:lpstr>
      <vt:lpstr>Locality-preserving loss</vt:lpstr>
      <vt:lpstr>Group sparsity loss</vt:lpstr>
      <vt:lpstr>Cluster assignment hardening</vt:lpstr>
      <vt:lpstr>Balanced assignment loss</vt:lpstr>
      <vt:lpstr>Loss combination</vt:lpstr>
      <vt:lpstr>Experiments (DCN: Yang et al., 2016) </vt:lpstr>
      <vt:lpstr>Experiments</vt:lpstr>
      <vt:lpstr>Experiments</vt:lpstr>
      <vt:lpstr>PowerPoint Presentation</vt:lpstr>
      <vt:lpstr>Thanks! Q&amp;A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with Deep Learning: Taxonomy and New Methods</dc:title>
  <dc:creator>Xupeng Li</dc:creator>
  <cp:lastModifiedBy>Xupeng Li</cp:lastModifiedBy>
  <cp:revision>290</cp:revision>
  <dcterms:created xsi:type="dcterms:W3CDTF">2018-04-08T09:21:30Z</dcterms:created>
  <dcterms:modified xsi:type="dcterms:W3CDTF">2018-04-09T04:27:06Z</dcterms:modified>
</cp:coreProperties>
</file>